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6" r:id="rId2"/>
    <p:sldId id="527" r:id="rId3"/>
    <p:sldId id="300" r:id="rId4"/>
    <p:sldId id="666" r:id="rId5"/>
    <p:sldId id="665" r:id="rId6"/>
    <p:sldId id="664" r:id="rId7"/>
    <p:sldId id="663" r:id="rId8"/>
    <p:sldId id="662" r:id="rId9"/>
    <p:sldId id="661" r:id="rId10"/>
    <p:sldId id="660" r:id="rId11"/>
    <p:sldId id="659" r:id="rId12"/>
    <p:sldId id="658" r:id="rId13"/>
    <p:sldId id="657" r:id="rId14"/>
    <p:sldId id="656" r:id="rId15"/>
    <p:sldId id="655" r:id="rId16"/>
    <p:sldId id="654" r:id="rId17"/>
    <p:sldId id="667" r:id="rId18"/>
    <p:sldId id="280" r:id="rId19"/>
    <p:sldId id="611" r:id="rId20"/>
    <p:sldId id="653" r:id="rId21"/>
    <p:sldId id="652" r:id="rId22"/>
    <p:sldId id="651" r:id="rId23"/>
    <p:sldId id="650" r:id="rId24"/>
    <p:sldId id="649" r:id="rId25"/>
    <p:sldId id="648" r:id="rId26"/>
    <p:sldId id="647" r:id="rId27"/>
    <p:sldId id="646" r:id="rId28"/>
    <p:sldId id="642" r:id="rId29"/>
    <p:sldId id="585" r:id="rId30"/>
    <p:sldId id="614" r:id="rId31"/>
    <p:sldId id="615" r:id="rId32"/>
    <p:sldId id="616" r:id="rId33"/>
    <p:sldId id="641" r:id="rId34"/>
    <p:sldId id="645" r:id="rId35"/>
    <p:sldId id="644" r:id="rId36"/>
    <p:sldId id="322" r:id="rId37"/>
    <p:sldId id="583" r:id="rId38"/>
    <p:sldId id="528" r:id="rId39"/>
    <p:sldId id="640" r:id="rId40"/>
    <p:sldId id="639" r:id="rId41"/>
    <p:sldId id="638" r:id="rId42"/>
    <p:sldId id="637" r:id="rId43"/>
    <p:sldId id="636" r:id="rId44"/>
    <p:sldId id="635" r:id="rId45"/>
    <p:sldId id="634" r:id="rId46"/>
    <p:sldId id="633" r:id="rId47"/>
    <p:sldId id="632" r:id="rId48"/>
    <p:sldId id="631" r:id="rId49"/>
    <p:sldId id="286" r:id="rId50"/>
    <p:sldId id="285" r:id="rId51"/>
    <p:sldId id="299" r:id="rId52"/>
    <p:sldId id="630" r:id="rId53"/>
    <p:sldId id="629" r:id="rId54"/>
    <p:sldId id="628" r:id="rId55"/>
    <p:sldId id="627" r:id="rId56"/>
    <p:sldId id="626" r:id="rId57"/>
    <p:sldId id="625" r:id="rId58"/>
    <p:sldId id="624" r:id="rId59"/>
    <p:sldId id="620" r:id="rId60"/>
    <p:sldId id="621" r:id="rId61"/>
    <p:sldId id="276" r:id="rId62"/>
    <p:sldId id="277" r:id="rId63"/>
    <p:sldId id="393" r:id="rId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ACACA"/>
    <a:srgbClr val="9F1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4660"/>
  </p:normalViewPr>
  <p:slideViewPr>
    <p:cSldViewPr>
      <p:cViewPr varScale="1">
        <p:scale>
          <a:sx n="67" d="100"/>
          <a:sy n="67" d="100"/>
        </p:scale>
        <p:origin x="384" y="60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4183D65-520D-4FB2-A158-C3052036177B}" type="datetimeFigureOut">
              <a:rPr lang="en-IN"/>
              <a:pPr>
                <a:defRPr/>
              </a:pPr>
              <a:t>24-01-2023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B873814-BE22-49E3-93ED-4306282FA12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6043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68B20C-A6C4-43F9-BF67-0CB193D30060}" type="slidenum">
              <a:rPr lang="en-IN" altLang="en-US" smtClean="0"/>
              <a:pPr/>
              <a:t>1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54754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73814-BE22-49E3-93ED-4306282FA12A}" type="slidenum">
              <a:rPr lang="en-IN" smtClean="0"/>
              <a:pPr>
                <a:defRPr/>
              </a:pPr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67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="" xmlns:a16="http://schemas.microsoft.com/office/drawing/2014/main" id="{51FA2D6E-2845-D68C-0481-3FFD478741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="" xmlns:a16="http://schemas.microsoft.com/office/drawing/2014/main" id="{E964316C-0BF9-16F9-5F9E-D34CEF991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="" xmlns:a16="http://schemas.microsoft.com/office/drawing/2014/main" id="{C83BE6A7-D684-B3E6-DE12-08564567C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DCBC21EA-319B-4466-8E21-359489A019A2}" type="slidenum">
              <a:rPr lang="en-US" altLang="en-US" sz="1200"/>
              <a:pPr/>
              <a:t>61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6714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23468" y="2744787"/>
            <a:ext cx="3097064" cy="1368425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1988764" y="4221087"/>
            <a:ext cx="5166472" cy="57682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>
              <a:buNone/>
              <a:defRPr/>
            </a:lvl4pPr>
            <a:lvl5pPr marL="1828800" indent="0">
              <a:buNone/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7544" y="1412776"/>
            <a:ext cx="8208912" cy="4824536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0FC3425-3EF1-4891-ABE6-EB7955BC084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12" name="Picture 1">
            <a:extLst>
              <a:ext uri="{FF2B5EF4-FFF2-40B4-BE49-F238E27FC236}">
                <a16:creationId xmlns="" xmlns:a16="http://schemas.microsoft.com/office/drawing/2014/main" id="{1701EC31-F858-44A6-9AB2-5EC4B92593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56" y="5805263"/>
            <a:ext cx="2353544" cy="10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9552" y="1268760"/>
            <a:ext cx="8147248" cy="3744416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76" y="5085184"/>
            <a:ext cx="8147248" cy="80486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3FFE27C1-CC2A-4164-AEED-5EC0ED00B3A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13" name="Picture 1">
            <a:extLst>
              <a:ext uri="{FF2B5EF4-FFF2-40B4-BE49-F238E27FC236}">
                <a16:creationId xmlns="" xmlns:a16="http://schemas.microsoft.com/office/drawing/2014/main" id="{211DBEFC-E360-4580-8A6C-0CA7B39B2E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56" y="5805263"/>
            <a:ext cx="2353544" cy="10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3C783-6734-4638-B850-66B12C1B11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086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47800" y="1524000"/>
            <a:ext cx="35433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4000"/>
            <a:ext cx="35433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98C87-7C9D-4BD2-898A-01D591A178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cover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06A5F-B0E9-4527-8957-502DB53827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 cstate="print"/>
          <a:srcRect r="7088" b="8002"/>
          <a:stretch>
            <a:fillRect/>
          </a:stretch>
        </p:blipFill>
        <p:spPr bwMode="auto">
          <a:xfrm>
            <a:off x="-90488" y="0"/>
            <a:ext cx="9234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admin\Desktop\Picture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9200" y="5715000"/>
            <a:ext cx="2630488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4"/>
          </p:nvPr>
        </p:nvSpPr>
        <p:spPr>
          <a:xfrm>
            <a:off x="539750" y="1484313"/>
            <a:ext cx="8064500" cy="4032250"/>
          </a:xfrm>
        </p:spPr>
        <p:txBody>
          <a:bodyPr>
            <a:normAutofit/>
          </a:bodyPr>
          <a:lstStyle>
            <a:lvl1pPr>
              <a:defRPr sz="1600">
                <a:latin typeface="Source Sans Pro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EE7EED3-A7A4-4C1F-BFCD-AEE87DE492F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26"/>
          <p:cNvPicPr>
            <a:picLocks noChangeAspect="1"/>
          </p:cNvPicPr>
          <p:nvPr userDrawn="1"/>
        </p:nvPicPr>
        <p:blipFill>
          <a:blip r:embed="rId2" cstate="print"/>
          <a:srcRect l="30318" t="34656" r="25697" b="36041"/>
          <a:stretch>
            <a:fillRect/>
          </a:stretch>
        </p:blipFill>
        <p:spPr bwMode="auto">
          <a:xfrm>
            <a:off x="6588125" y="5581650"/>
            <a:ext cx="2555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88224" y="5589240"/>
            <a:ext cx="2555776" cy="1276332"/>
          </a:xfrm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IN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AB26552B-258B-45F9-8B4E-311D5E81442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1800">
                <a:latin typeface="Source Sans Pro" pitchFamily="34" charset="0"/>
              </a:defRPr>
            </a:lvl1pPr>
            <a:lvl2pPr marL="4572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2pPr>
            <a:lvl3pPr marL="9144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3pPr>
            <a:lvl4pPr marL="13716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4pPr>
            <a:lvl5pPr marL="1828800" indent="0">
              <a:buFont typeface="Wingdings" pitchFamily="2" charset="2"/>
              <a:buNone/>
              <a:defRPr sz="1800">
                <a:latin typeface="Source Sans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A7BEF53-1D01-4C13-BEED-225A5852A31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11" name="Picture 1">
            <a:extLst>
              <a:ext uri="{FF2B5EF4-FFF2-40B4-BE49-F238E27FC236}">
                <a16:creationId xmlns="" xmlns:a16="http://schemas.microsoft.com/office/drawing/2014/main" id="{87ED8B64-CC20-48DF-8BFD-CB08C8F1D8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56" y="5805263"/>
            <a:ext cx="2353544" cy="10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8313" y="1484313"/>
            <a:ext cx="8207375" cy="1152525"/>
          </a:xfrm>
        </p:spPr>
        <p:txBody>
          <a:bodyPr>
            <a:noAutofit/>
          </a:bodyPr>
          <a:lstStyle>
            <a:lvl1pPr marL="0" indent="0" algn="just">
              <a:buNone/>
              <a:defRPr sz="1800">
                <a:latin typeface="Source Sans Pro" pitchFamily="34" charset="0"/>
              </a:defRPr>
            </a:lvl1pPr>
            <a:lvl2pPr marL="457200" indent="0" algn="just">
              <a:buNone/>
              <a:defRPr sz="1800"/>
            </a:lvl2pPr>
            <a:lvl3pPr marL="914400" indent="0" algn="just">
              <a:buNone/>
              <a:defRPr sz="1800"/>
            </a:lvl3pPr>
            <a:lvl4pPr marL="1371600" indent="0" algn="just">
              <a:buNone/>
              <a:defRPr sz="1800"/>
            </a:lvl4pPr>
            <a:lvl5pPr marL="1828800" indent="0" algn="just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6D58E40-6BC4-497B-BD86-297DA25E737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15" name="Picture 1">
            <a:extLst>
              <a:ext uri="{FF2B5EF4-FFF2-40B4-BE49-F238E27FC236}">
                <a16:creationId xmlns="" xmlns:a16="http://schemas.microsoft.com/office/drawing/2014/main" id="{5D73671F-AED7-4686-8F26-14D74ACA08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56" y="5805263"/>
            <a:ext cx="2353544" cy="10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3366075-DACF-4706-A5BE-5FE92DBA83C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13" name="Picture 1">
            <a:extLst>
              <a:ext uri="{FF2B5EF4-FFF2-40B4-BE49-F238E27FC236}">
                <a16:creationId xmlns="" xmlns:a16="http://schemas.microsoft.com/office/drawing/2014/main" id="{C4A811DC-1928-47A1-9E8C-73FDE173D9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56" y="5805263"/>
            <a:ext cx="2353544" cy="10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latin typeface="Source Sans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latin typeface="Source Sans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8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8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64F84C3-6874-45FD-9A29-33C81E7DD27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15" name="Picture 1">
            <a:extLst>
              <a:ext uri="{FF2B5EF4-FFF2-40B4-BE49-F238E27FC236}">
                <a16:creationId xmlns="" xmlns:a16="http://schemas.microsoft.com/office/drawing/2014/main" id="{0BBE76D7-F09F-4D52-9651-68D9C093EE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56" y="5805263"/>
            <a:ext cx="2353544" cy="10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95288" y="6308725"/>
            <a:ext cx="61928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971550" y="6381750"/>
            <a:ext cx="0" cy="36036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95288" y="1125538"/>
            <a:ext cx="83534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56792"/>
            <a:ext cx="4040188" cy="4569371"/>
          </a:xfr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1600">
                <a:latin typeface="Source Sans Pro" pitchFamily="34" charset="0"/>
              </a:defRPr>
            </a:lvl1pPr>
            <a:lvl2pPr marL="4572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2pPr>
            <a:lvl3pPr marL="9144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3pPr>
            <a:lvl4pPr marL="13716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4pPr>
            <a:lvl5pPr marL="1828800" indent="0">
              <a:buFont typeface="Wingdings" pitchFamily="2" charset="2"/>
              <a:buNone/>
              <a:defRPr sz="16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56792"/>
            <a:ext cx="4041775" cy="4569371"/>
          </a:xfr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sz="1600">
                <a:latin typeface="Source Sans Pro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Source Sans Pro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Source Sans Pro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600">
                <a:latin typeface="Source Sans Pro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6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9F1C33"/>
                </a:solidFill>
                <a:latin typeface="Minion Pro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028700" y="6356350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68313" y="6356350"/>
            <a:ext cx="4762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AEF5A9B7-08E6-4A51-8C7C-97A14463D4A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13" name="Picture 1">
            <a:extLst>
              <a:ext uri="{FF2B5EF4-FFF2-40B4-BE49-F238E27FC236}">
                <a16:creationId xmlns="" xmlns:a16="http://schemas.microsoft.com/office/drawing/2014/main" id="{D1039021-BCEE-4113-B20A-3497157629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56" y="5805263"/>
            <a:ext cx="2353544" cy="10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nion Pro" pitchFamily="18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Lecture 1- Operating System objectives and functions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275" y="6356350"/>
            <a:ext cx="4778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04040"/>
                </a:solidFill>
                <a:latin typeface="Minion Pro" pitchFamily="18" charset="0"/>
              </a:defRPr>
            </a:lvl1pPr>
          </a:lstStyle>
          <a:p>
            <a:pPr>
              <a:defRPr/>
            </a:pPr>
            <a:fld id="{00B96067-4FBF-47BC-900F-2A319FBF40E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32" r:id="rId3"/>
    <p:sldLayoutId id="2147484633" r:id="rId4"/>
    <p:sldLayoutId id="2147484634" r:id="rId5"/>
    <p:sldLayoutId id="2147484635" r:id="rId6"/>
    <p:sldLayoutId id="2147484636" r:id="rId7"/>
    <p:sldLayoutId id="2147484637" r:id="rId8"/>
    <p:sldLayoutId id="2147484638" r:id="rId9"/>
    <p:sldLayoutId id="2147484639" r:id="rId10"/>
    <p:sldLayoutId id="2147484640" r:id="rId11"/>
    <p:sldLayoutId id="2147484641" r:id="rId12"/>
    <p:sldLayoutId id="2147484642" r:id="rId13"/>
    <p:sldLayoutId id="2147484643" r:id="rId14"/>
    <p:sldLayoutId id="2147484644" r:id="rId1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mailto:jsmith@seas.upenn.edu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4"/>
          <p:cNvSpPr>
            <a:spLocks noGrp="1"/>
          </p:cNvSpPr>
          <p:nvPr>
            <p:ph sz="quarter" idx="14"/>
          </p:nvPr>
        </p:nvSpPr>
        <p:spPr>
          <a:xfrm>
            <a:off x="307975" y="3284538"/>
            <a:ext cx="8569325" cy="2592387"/>
          </a:xfrm>
        </p:spPr>
        <p:txBody>
          <a:bodyPr/>
          <a:lstStyle/>
          <a:p>
            <a:r>
              <a:rPr lang="en-IN" altLang="en-US" sz="3200" u="sng" dirty="0">
                <a:solidFill>
                  <a:schemeClr val="bg1"/>
                </a:solidFill>
              </a:rPr>
              <a:t>Subject  Name: DevOps</a:t>
            </a:r>
          </a:p>
          <a:p>
            <a:r>
              <a:rPr lang="en-IN" altLang="en-US" sz="3200" u="sng" dirty="0">
                <a:solidFill>
                  <a:schemeClr val="bg1"/>
                </a:solidFill>
                <a:latin typeface="Minion Pro" pitchFamily="18" charset="0"/>
                <a:cs typeface="Times New Roman" pitchFamily="18" charset="0"/>
              </a:rPr>
              <a:t/>
            </a:r>
            <a:br>
              <a:rPr lang="en-IN" altLang="en-US" sz="3200" u="sng" dirty="0">
                <a:solidFill>
                  <a:schemeClr val="bg1"/>
                </a:solidFill>
                <a:latin typeface="Minion Pro" pitchFamily="18" charset="0"/>
                <a:cs typeface="Times New Roman" pitchFamily="18" charset="0"/>
              </a:rPr>
            </a:br>
            <a:r>
              <a:rPr lang="en-IN" altLang="en-US" sz="3200" dirty="0">
                <a:solidFill>
                  <a:schemeClr val="bg1"/>
                </a:solidFill>
                <a:latin typeface="Minion Pro" pitchFamily="18" charset="0"/>
                <a:cs typeface="Times New Roman" pitchFamily="18" charset="0"/>
              </a:rPr>
              <a:t> Unit:2 Unit Name:</a:t>
            </a:r>
            <a:r>
              <a:rPr lang="en-US" altLang="en-US" sz="3200" dirty="0">
                <a:solidFill>
                  <a:schemeClr val="bg1"/>
                </a:solidFill>
                <a:latin typeface="Minion Pro" pitchFamily="18" charset="0"/>
                <a:cs typeface="Times New Roman" pitchFamily="18" charset="0"/>
              </a:rPr>
              <a:t>Version Control System</a:t>
            </a:r>
            <a:endParaRPr lang="en-IN" altLang="en-US" sz="3200" dirty="0">
              <a:solidFill>
                <a:schemeClr val="bg1"/>
              </a:solidFill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 bwMode="auto">
          <a:xfrm>
            <a:off x="0" y="5429250"/>
            <a:ext cx="91440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000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          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Faculty Name : Ms. Puja Padiya </a:t>
            </a:r>
            <a:endParaRPr lang="en-IN" sz="2000" dirty="0">
              <a:solidFill>
                <a:schemeClr val="bg1"/>
              </a:solidFill>
              <a:latin typeface="Source Sans Pro" pitchFamily="34" charset="0"/>
              <a:cs typeface="+mn-cs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="" xmlns:a16="http://schemas.microsoft.com/office/drawing/2014/main" id="{CD2ABD44-EFF4-442E-AE62-6F1D141C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916832"/>
            <a:ext cx="3112000" cy="136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FD90DC8-E8B6-9D2F-A297-374323D2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92AA17A-369D-3328-37AE-4832C9A95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707E65A-BB15-AFE5-7363-8D57305AE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16A9151-F6C4-7258-B2E7-28D05A1A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FADB05F3-ED6E-6C08-ABCC-0D056286B9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2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060F670-2443-9F59-9382-82527E04C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81FCE37-E27D-650B-4C67-FB90ACCD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ECDC0E0-C2F8-90A0-BE86-40FA41B89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11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510843-34D4-783C-EA94-615386AFD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3CA0513B-4676-5C6A-C170-89BEFE663B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06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B0AC39F-75E7-805A-1C3E-F09AE5BF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E437AFC-DCD8-0F18-7123-CACFF471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B9B5CAE-3BAF-2C79-2190-9C4A2C61B9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12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A3AF4B9-C275-3655-FDB8-56C4FDFDA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049EBC43-5A3E-9DBE-CB38-23ACA5D81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94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9857D54F-8520-FC46-1457-14325EC27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15CD3BE-2073-66E4-7EE8-135D0AC5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5EBA674-A393-0269-3CF2-BA48DEB3A3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13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8BF0DA0-9E3E-1955-5C1A-3358648B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74BFA6EB-1EEA-CD75-CEFF-CCD4AB62C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86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F1DB22E-893A-92F4-DB8D-6C71D9826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AE8C257-5522-01CD-A2CD-F6C9A389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2DF922-284A-DF47-7700-F3F254E8C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14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9763F15-F65B-4EF9-3DA6-844E939EE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BF3295F0-6795-6987-E2FF-52FEA7F76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78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BA1FD34-D7FD-B412-16AE-0F8DF7F6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31494C0-D3FE-FE66-A610-4A8CB71A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DB2912-AA90-8C45-FCBF-CF5BB9015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15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55ED2BF-2A91-7F89-7725-42DC68EE1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91E1DCF8-3093-D989-364A-77C8E7CD4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4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2894993-372D-9A4C-563E-70DB6DCD4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10F2B2C-3925-690E-2954-D7722D78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F2CF0F9-D3B4-0512-BB61-A01A69EAF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16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6B8A404-AD3C-D2F3-0162-3DDA45C9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F7F8E061-7ECD-2676-9605-28EF0267C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656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716" y="1556792"/>
            <a:ext cx="8437964" cy="35283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1- Operating System objectives and functions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96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>
            <a:extLst>
              <a:ext uri="{FF2B5EF4-FFF2-40B4-BE49-F238E27FC236}">
                <a16:creationId xmlns="" xmlns:a16="http://schemas.microsoft.com/office/drawing/2014/main" id="{B9E631C4-88EF-E237-6548-ED4F0B26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buFont typeface="Arial"/>
              <a:buNone/>
              <a:defRPr/>
            </a:pP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Collaboration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  </a:t>
            </a: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Versioning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  </a:t>
            </a: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Rolling Back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   </a:t>
            </a: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Understanding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</a:p>
          <a:p>
            <a:pPr marL="0" indent="0" eaLnBrk="1" fontAlgn="auto" hangingPunct="1">
              <a:buFont typeface="Arial"/>
              <a:buNone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58" name="Title 1">
            <a:extLst>
              <a:ext uri="{FF2B5EF4-FFF2-40B4-BE49-F238E27FC236}">
                <a16:creationId xmlns="" xmlns:a16="http://schemas.microsoft.com/office/drawing/2014/main" id="{6474EAAD-5287-91D9-D74F-4000D14C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Why Version Control?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="" xmlns:a16="http://schemas.microsoft.com/office/drawing/2014/main" id="{E9BAAF63-85E8-4316-2644-0E0DD08AAB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A2E8D0D-A234-4D1B-B59E-CBDF4BCE2F10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DF30C7C-937B-3F76-F7B0-2730192F364D}"/>
              </a:ext>
            </a:extLst>
          </p:cNvPr>
          <p:cNvSpPr/>
          <p:nvPr/>
        </p:nvSpPr>
        <p:spPr>
          <a:xfrm>
            <a:off x="762000" y="3603625"/>
            <a:ext cx="7620000" cy="1501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457200" eaLnBrk="1" fontAlgn="auto" hangingPunct="1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defRPr/>
            </a:pPr>
            <a:r>
              <a:rPr lang="en-US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Scenario</a:t>
            </a:r>
            <a:r>
              <a:rPr lang="en-US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 : Multiple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students are doing a project together </a:t>
            </a:r>
            <a:endParaRPr lang="en-US" altLang="en-US" dirty="0">
              <a:solidFill>
                <a:prstClr val="black">
                  <a:lumMod val="85000"/>
                  <a:lumOff val="15000"/>
                </a:prstClr>
              </a:solidFill>
              <a:latin typeface="Garamond" panose="02020404030301010803"/>
              <a:ea typeface="+mn-ea"/>
            </a:endParaRPr>
          </a:p>
          <a:p>
            <a:pPr marL="285750" indent="-285750" defTabSz="457200" eaLnBrk="1" fontAlgn="auto" hangingPunct="1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defRPr/>
            </a:pPr>
            <a:r>
              <a:rPr lang="en-US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Question</a:t>
            </a:r>
            <a:r>
              <a:rPr lang="en-US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: </a:t>
            </a:r>
            <a:r>
              <a:rPr lang="en-US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Why not Google drive &amp; One drive ????</a:t>
            </a:r>
          </a:p>
          <a:p>
            <a:pPr marL="285750" indent="-285750" defTabSz="457200" eaLnBrk="1" fontAlgn="auto" hangingPunct="1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defRPr/>
            </a:pPr>
            <a:r>
              <a:rPr lang="en-US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 </a:t>
            </a: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source code management vs file storage management</a:t>
            </a:r>
            <a:endParaRPr lang="en-US" altLang="en-US" dirty="0">
              <a:solidFill>
                <a:srgbClr val="FF8C1A"/>
              </a:solidFill>
              <a:latin typeface="Garamond" panose="02020404030301010803"/>
              <a:ea typeface="+mn-ea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70739CCF-C7C4-AE95-3FDC-A9CA5FB7D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6F31A13-0914-EAE9-C8D1-3D6E198049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0246184"/>
      </p:ext>
    </p:extLst>
  </p:cSld>
  <p:clrMapOvr>
    <a:masterClrMapping/>
  </p:clrMapOvr>
  <p:transition spd="slow" advTm="91668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294B92C-2F88-4B2E-8B62-2FC1351D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do we need Version Control?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FD44062-A753-4C28-ACDD-8DCC354AE0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EB8022C-FE8D-424F-9E50-4C6566932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19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50404F8-B2A1-CA15-4B8B-D5C008BF8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endParaRPr lang="en-US" dirty="0">
              <a:ea typeface="Source Sans Pro" panose="020B0503030403020204" pitchFamily="34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IN" dirty="0">
                <a:ea typeface="Source Sans Pro" panose="020B0503030403020204" pitchFamily="34" charset="0"/>
              </a:rPr>
              <a:t>Maintaining group Projects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IN" dirty="0">
                <a:ea typeface="Source Sans Pro" panose="020B0503030403020204" pitchFamily="34" charset="0"/>
              </a:rPr>
              <a:t>Patches are mostly sent via email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IN" dirty="0">
                <a:ea typeface="Source Sans Pro" panose="020B0503030403020204" pitchFamily="34" charset="0"/>
              </a:rPr>
              <a:t>Difficult to roll back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IN" dirty="0">
                <a:ea typeface="Source Sans Pro" panose="020B0503030403020204" pitchFamily="34" charset="0"/>
              </a:rPr>
              <a:t> Almost impossible to maintain if the number of people working in the project is large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IN" dirty="0">
              <a:ea typeface="Source Sans Pro" panose="020B05030304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ea typeface="Source Sans Pro" panose="020B0503030403020204" pitchFamily="34" charset="0"/>
              </a:rPr>
              <a:t>Testing new unstable features</a:t>
            </a:r>
          </a:p>
          <a:p>
            <a:endParaRPr lang="en-IN" dirty="0">
              <a:ea typeface="Source Sans Pro" panose="020B0503030403020204" pitchFamily="34" charset="0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="" xmlns:a16="http://schemas.microsoft.com/office/drawing/2014/main" id="{3943DE88-308F-13BB-29DF-16D2A76B3D74}"/>
              </a:ext>
            </a:extLst>
          </p:cNvPr>
          <p:cNvSpPr/>
          <p:nvPr/>
        </p:nvSpPr>
        <p:spPr>
          <a:xfrm>
            <a:off x="262468" y="1532468"/>
            <a:ext cx="4488318" cy="3496732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endParaRPr lang="en-IN" sz="2000" dirty="0">
              <a:solidFill>
                <a:srgbClr val="666666"/>
              </a:solidFill>
              <a:latin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A5C3092-FD94-3171-E547-DDB3D7F1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44824"/>
            <a:ext cx="4131674" cy="258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2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en-US" dirty="0"/>
              <a:t>Index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F60188-A614-4A5A-A750-809B13721101}" type="slidenum">
              <a:rPr lang="en-IN"/>
              <a:pPr>
                <a:defRPr/>
              </a:pPr>
              <a:t>2</a:t>
            </a:fld>
            <a:endParaRPr lang="en-IN" dirty="0"/>
          </a:p>
        </p:txBody>
      </p:sp>
      <p:graphicFrame>
        <p:nvGraphicFramePr>
          <p:cNvPr id="8" name="Content Placeholder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236727"/>
              </p:ext>
            </p:extLst>
          </p:nvPr>
        </p:nvGraphicFramePr>
        <p:xfrm>
          <a:off x="539750" y="1484313"/>
          <a:ext cx="8064501" cy="396524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4805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839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0" dirty="0">
                          <a:solidFill>
                            <a:schemeClr val="tx1"/>
                          </a:solidFill>
                          <a:latin typeface="Minion Pro"/>
                        </a:rPr>
                        <a:t>Lecture –</a:t>
                      </a:r>
                      <a:r>
                        <a:rPr lang="da-DK" sz="1400" b="0" baseline="0" dirty="0">
                          <a:solidFill>
                            <a:schemeClr val="tx1"/>
                          </a:solidFill>
                          <a:latin typeface="Minion Pro"/>
                        </a:rPr>
                        <a:t> </a:t>
                      </a:r>
                      <a:r>
                        <a:rPr lang="en-IN" sz="1400" b="0" baseline="0" dirty="0">
                          <a:solidFill>
                            <a:schemeClr val="tx1"/>
                          </a:solidFill>
                          <a:latin typeface="Minion Pro"/>
                        </a:rPr>
                        <a:t>Version Control 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b="0" dirty="0">
                          <a:latin typeface="Minion Pro" pitchFamily="18" charset="0"/>
                        </a:rPr>
                        <a:t>3</a:t>
                      </a: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30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kern="1200" dirty="0">
                        <a:solidFill>
                          <a:schemeClr val="tx1"/>
                        </a:solidFill>
                        <a:latin typeface="Minion Pro"/>
                        <a:ea typeface="+mn-ea"/>
                        <a:cs typeface="+mn-cs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endParaRPr lang="en-IN" sz="1400" b="0" dirty="0"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4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Minion Pro"/>
                        <a:ea typeface="+mn-ea"/>
                        <a:cs typeface="+mn-cs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endParaRPr lang="en-IN" sz="1400" b="0" dirty="0"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eaLnBrk="1" hangingPunct="1"/>
                      <a:endParaRPr lang="en-IN" altLang="en-US" sz="1400" b="0" kern="1200" dirty="0">
                        <a:solidFill>
                          <a:schemeClr val="tx1"/>
                        </a:solidFill>
                        <a:latin typeface="Minion Pro"/>
                        <a:ea typeface="+mn-ea"/>
                        <a:cs typeface="+mn-cs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endParaRPr lang="en-IN" sz="1400" b="0" dirty="0"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dirty="0">
                        <a:latin typeface="Minion Pro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endParaRPr lang="en-IN" sz="1400" b="0" dirty="0"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dirty="0">
                        <a:latin typeface="Minion Pro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endParaRPr lang="en-IN" sz="1400" b="0" dirty="0"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dirty="0">
                        <a:latin typeface="Minion Pro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endParaRPr lang="en-IN" sz="1400" b="0" dirty="0"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dirty="0">
                        <a:latin typeface="Minion Pro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endParaRPr lang="en-IN" sz="1400" b="0" dirty="0"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dirty="0">
                        <a:latin typeface="Minion Pro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endParaRPr lang="en-IN" sz="1400" b="0" dirty="0"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0" dirty="0">
                        <a:latin typeface="Minion Pro"/>
                      </a:endParaRPr>
                    </a:p>
                  </a:txBody>
                  <a:tcPr marT="45733" marB="45733" anchor="ctr"/>
                </a:tc>
                <a:tc>
                  <a:txBody>
                    <a:bodyPr/>
                    <a:lstStyle/>
                    <a:p>
                      <a:pPr algn="r"/>
                      <a:endParaRPr lang="en-IN" sz="1400" b="0" dirty="0">
                        <a:latin typeface="Minion Pro" pitchFamily="18" charset="0"/>
                      </a:endParaRPr>
                    </a:p>
                  </a:txBody>
                  <a:tcPr marT="45733" marB="45733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028700" y="6356350"/>
            <a:ext cx="476743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IN" dirty="0">
                <a:latin typeface="Minion Pro"/>
              </a:rPr>
              <a:t>Unit</a:t>
            </a:r>
            <a:r>
              <a:rPr lang="en-IN" sz="1400" dirty="0">
                <a:latin typeface="Minion Pro"/>
              </a:rPr>
              <a:t> 2 – </a:t>
            </a:r>
            <a:r>
              <a:rPr lang="en-US" altLang="en-US" dirty="0">
                <a:latin typeface="Minion Pro"/>
              </a:rPr>
              <a:t>Version Control Systems</a:t>
            </a:r>
            <a:endParaRPr lang="en-IN" altLang="en-US" dirty="0">
              <a:latin typeface="Minion Pro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="" xmlns:a16="http://schemas.microsoft.com/office/drawing/2014/main" id="{CD2ABD44-EFF4-442E-AE62-6F1D141C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06" y="5490294"/>
            <a:ext cx="3112000" cy="136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F0A2C1F-9C87-8994-7971-39A22B6D1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C60F8F3-1796-76F4-3D99-9C8EA984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0427F0D-7CA2-CAB3-F673-683049D2FA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D912F97-46B4-7809-1DC5-55D3D822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5"/>
          <a:stretch/>
        </p:blipFill>
        <p:spPr>
          <a:xfrm>
            <a:off x="0" y="692696"/>
            <a:ext cx="9144000" cy="504056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67BD02B-3126-91AA-10AF-4D922666E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92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A3D5E2A-7E64-7038-A463-703204BD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4B191E9-3F0F-062B-D2D3-4A2F7E2B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4931879-7BE8-F949-D92A-5FCFA60E47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05E8723-631A-6E39-717E-5FCC9831F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68B751AB-2E51-A114-685F-37B9FF0E2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8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E927F9B-504C-FB47-C17E-07CD5F5A7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CF61884-F5C9-3249-FCAC-4D4DFDCB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CB39E49-AA5D-DB1F-E43D-D7E85550B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C048DA9-2B40-E4F5-7218-5BCAED5B8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3371745-ADFC-BDBC-D72E-54520A0531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17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57A7AD9-AA90-C8D5-3F88-CD25DA42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5DC7851-AF45-5FF4-08D9-FB004030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D736F99-677A-900C-015E-B5A3384FD8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5E6854-57A7-BB03-165D-11FC5C6FD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B76AC58D-75D3-68CA-E6B8-8E99BFCEE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670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DC53CF7-C285-5118-731A-AE3662999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FEE640B-DF9F-1143-36F4-D950902B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362CD8-3D3D-9957-A017-577AEAE3D2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95885E5-FFAD-C7BC-4C9B-E8588C04D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239F881-397F-E59C-6780-67FB5B611E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33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A54D521-60E9-C893-FE6B-19963B761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159F0A-9AB2-2254-B659-EF0A7894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370A5B0-A4E1-23C8-BC4E-6D82897817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BCC4A73-7D66-10D4-3884-08224805F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3F61468D-8ED7-6F93-707C-B38087E9F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65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9413D83-6915-74B2-1223-F65CC68B4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83E7C8C-13D4-E4D4-655B-6A9599BF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BCFE55-4C55-8AC2-7D3D-8D23D78C7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A3D7EB9-7172-E00D-5287-5C2159E3C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C0E0E716-8961-B392-80FF-84988D37A0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66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912CE951-A1FA-1889-7D85-36AB2976A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4E4A9CD-0780-958D-3746-27C11086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42E8F45-F531-F638-7278-9BC0E5C0BA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77EDEDA-0044-B5CA-ECBE-E79C941CD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5BCF2800-A3E9-713C-908D-D5B9F65DA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09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919F5D04-BBBE-0230-995A-35A5B91A7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7B792FA-611D-0CFA-1656-0981308F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CFCC0EA-1521-25A5-D641-C4EE245C1F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33B7306-E852-0ACB-43B3-2A4D9168A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857250"/>
            <a:ext cx="9144000" cy="473199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AFD754A3-F850-A564-52D1-33B3801D00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3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ED77643-6D88-4DBE-8C0C-A8D50AA7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Karla"/>
              </a:rPr>
              <a:t>Version Control: What is it?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4F0BF71-F640-477F-8D23-498F1B519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29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88613B0-E4F5-5970-FF5E-8FFCF5A0A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>
              <a:buFont typeface="Karla"/>
              <a:buChar char="▸"/>
            </a:pPr>
            <a:r>
              <a:rPr lang="en-US" sz="1800" dirty="0">
                <a:solidFill>
                  <a:prstClr val="black"/>
                </a:solidFill>
                <a:latin typeface="Karla"/>
                <a:ea typeface="Karla"/>
              </a:rPr>
              <a:t>A method for recalling versions of a codebase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Karla"/>
              <a:buChar char="▸"/>
            </a:pPr>
            <a:r>
              <a:rPr lang="en-US" sz="1800" dirty="0">
                <a:solidFill>
                  <a:prstClr val="black"/>
                </a:solidFill>
                <a:latin typeface="Karla"/>
                <a:ea typeface="Karla"/>
              </a:rPr>
              <a:t>Keeping a record of changes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Karla"/>
              <a:buChar char="▸"/>
            </a:pPr>
            <a:r>
              <a:rPr lang="en-US" sz="1800" dirty="0">
                <a:solidFill>
                  <a:prstClr val="black"/>
                </a:solidFill>
                <a:latin typeface="Karla"/>
                <a:ea typeface="Karla"/>
              </a:rPr>
              <a:t>Who did what and when in the system</a:t>
            </a:r>
          </a:p>
          <a:p>
            <a:pPr>
              <a:buFont typeface="Karla"/>
              <a:buChar char="▸"/>
            </a:pPr>
            <a:r>
              <a:rPr lang="en-US" sz="1800" dirty="0">
                <a:solidFill>
                  <a:prstClr val="black"/>
                </a:solidFill>
                <a:latin typeface="Karla"/>
                <a:ea typeface="Karla"/>
              </a:rPr>
              <a:t>Save yourself when things inevitably go wrong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arla"/>
                <a:ea typeface="Karla"/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C210DD23-C305-75AC-B429-6A3CDB9816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446D70E-C5DE-72C0-D307-19C969DC3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55" y="1700808"/>
            <a:ext cx="3898745" cy="332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8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</p:spPr>
        <p:txBody>
          <a:bodyPr/>
          <a:lstStyle/>
          <a:p>
            <a:pPr eaLnBrk="1" hangingPunct="1"/>
            <a:r>
              <a:rPr lang="da-DK" altLang="en-US" dirty="0"/>
              <a:t>Unit  No 2: </a:t>
            </a:r>
            <a:r>
              <a:rPr lang="en-US" altLang="en-US" dirty="0">
                <a:cs typeface="Times New Roman" pitchFamily="18" charset="0"/>
              </a:rPr>
              <a:t>Version Control System</a:t>
            </a:r>
            <a:endParaRPr lang="en-IN" altLang="en-US" dirty="0"/>
          </a:p>
        </p:txBody>
      </p:sp>
      <p:sp>
        <p:nvSpPr>
          <p:cNvPr id="18435" name="Title 8"/>
          <p:cNvSpPr txBox="1">
            <a:spLocks/>
          </p:cNvSpPr>
          <p:nvPr/>
        </p:nvSpPr>
        <p:spPr bwMode="auto">
          <a:xfrm>
            <a:off x="323528" y="2348880"/>
            <a:ext cx="8229600" cy="125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da-DK" altLang="en-US" sz="4800" b="1" dirty="0">
                <a:solidFill>
                  <a:schemeClr val="bg1"/>
                </a:solidFill>
                <a:latin typeface="Minion Pro" pitchFamily="18" charset="0"/>
              </a:rPr>
              <a:t>Lecture:</a:t>
            </a:r>
          </a:p>
          <a:p>
            <a:r>
              <a:rPr lang="en-US" altLang="en-US" sz="4800" dirty="0">
                <a:solidFill>
                  <a:schemeClr val="bg1"/>
                </a:solidFill>
                <a:latin typeface="Minion Pro" pitchFamily="18" charset="0"/>
              </a:rPr>
              <a:t>Version Control</a:t>
            </a:r>
            <a:endParaRPr lang="en-IN" altLang="en-US" sz="4800" dirty="0">
              <a:solidFill>
                <a:schemeClr val="bg1"/>
              </a:solidFill>
              <a:latin typeface="Minion Pro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ED77643-6D88-4DBE-8C0C-A8D50AA7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Karla"/>
              </a:rPr>
              <a:t>Version Control: Individual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4F0BF71-F640-477F-8D23-498F1B519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30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88613B0-E4F5-5970-FF5E-8FFCF5A0A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2000" dirty="0">
                <a:solidFill>
                  <a:srgbClr val="666666"/>
                </a:solidFill>
                <a:latin typeface="Karla"/>
                <a:ea typeface="Karla"/>
              </a:rPr>
              <a:t>Individual </a:t>
            </a:r>
          </a:p>
          <a:p>
            <a:pPr>
              <a:lnSpc>
                <a:spcPct val="100000"/>
              </a:lnSpc>
            </a:pPr>
            <a:endParaRPr lang="en-IN" sz="800" dirty="0">
              <a:solidFill>
                <a:srgbClr val="666666"/>
              </a:solidFill>
              <a:latin typeface="Karla"/>
              <a:ea typeface="Karla"/>
            </a:endParaRP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dirty="0"/>
              <a:t>Back-ups of the project</a:t>
            </a: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dirty="0"/>
              <a:t>Create a “checkpoint” in the project at any stage: Fearlessly modify code</a:t>
            </a: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dirty="0"/>
              <a:t>Tagging: Mark certain point in time</a:t>
            </a: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dirty="0"/>
              <a:t>Branching: Release versions and continue development</a:t>
            </a:r>
          </a:p>
          <a:p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C210DD23-C305-75AC-B429-6A3CDB9816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0CB7855-A6A2-E7C2-B449-82AFAC07E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44824"/>
            <a:ext cx="390851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2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ED77643-6D88-4DBE-8C0C-A8D50AA7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Karla"/>
              </a:rPr>
              <a:t>Version Control: Team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4F0BF71-F640-477F-8D23-498F1B519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31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88613B0-E4F5-5970-FF5E-8FFCF5A0A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5259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2000" dirty="0">
                <a:solidFill>
                  <a:srgbClr val="666666"/>
                </a:solidFill>
                <a:latin typeface="Karla"/>
                <a:ea typeface="Karla"/>
              </a:rPr>
              <a:t>Team </a:t>
            </a:r>
          </a:p>
          <a:p>
            <a:pPr>
              <a:lnSpc>
                <a:spcPct val="100000"/>
              </a:lnSpc>
            </a:pPr>
            <a:endParaRPr lang="en-IN" sz="800" dirty="0">
              <a:solidFill>
                <a:srgbClr val="666666"/>
              </a:solidFill>
              <a:latin typeface="Karla"/>
              <a:ea typeface="Karla"/>
            </a:endParaRP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sz="2000" dirty="0"/>
              <a:t>Everything in “Individual”</a:t>
            </a: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sz="2000" dirty="0"/>
              <a:t>Allow multiple developer to work on the same codebase</a:t>
            </a: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sz="2000" dirty="0"/>
              <a:t>Merge changes across same files: handle conflicts</a:t>
            </a: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sz="2000" dirty="0"/>
              <a:t>Check who made which change: blame/praise</a:t>
            </a:r>
          </a:p>
          <a:p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C210DD23-C305-75AC-B429-6A3CDB9816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8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ED77643-6D88-4DBE-8C0C-A8D50AA7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Karla"/>
              </a:rPr>
              <a:t>Version Control: Types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4F0BF71-F640-477F-8D23-498F1B519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32</a:t>
            </a:fld>
            <a:endParaRPr lang="en-IN"/>
          </a:p>
        </p:txBody>
      </p:sp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C210DD23-C305-75AC-B429-6A3CDB9816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="" xmlns:a16="http://schemas.microsoft.com/office/drawing/2014/main" id="{3906E075-8C48-04E6-8775-A268B16FEDEB}"/>
              </a:ext>
            </a:extLst>
          </p:cNvPr>
          <p:cNvSpPr/>
          <p:nvPr/>
        </p:nvSpPr>
        <p:spPr>
          <a:xfrm>
            <a:off x="840685" y="1249939"/>
            <a:ext cx="2452472" cy="1210214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endParaRPr lang="en-IN" sz="2000" dirty="0">
              <a:solidFill>
                <a:srgbClr val="666666"/>
              </a:solidFill>
              <a:latin typeface="Karla"/>
              <a:ea typeface="Karla"/>
            </a:endParaRP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dirty="0"/>
              <a:t>Centralised VCS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="" xmlns:a16="http://schemas.microsoft.com/office/drawing/2014/main" id="{D24E9003-6331-9B06-B29E-A901A55F51A3}"/>
              </a:ext>
            </a:extLst>
          </p:cNvPr>
          <p:cNvSpPr/>
          <p:nvPr/>
        </p:nvSpPr>
        <p:spPr>
          <a:xfrm>
            <a:off x="5832075" y="1249939"/>
            <a:ext cx="2452472" cy="1210214"/>
          </a:xfrm>
          <a:prstGeom prst="rect">
            <a:avLst/>
          </a:prstGeom>
          <a:noFill/>
          <a:ln>
            <a:noFill/>
          </a:ln>
        </p:spPr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endParaRPr lang="en-IN" sz="2000" dirty="0">
              <a:solidFill>
                <a:srgbClr val="666666"/>
              </a:solidFill>
              <a:latin typeface="Karla"/>
              <a:ea typeface="Karla"/>
            </a:endParaRPr>
          </a:p>
          <a:p>
            <a:pPr>
              <a:lnSpc>
                <a:spcPct val="100000"/>
              </a:lnSpc>
              <a:buFont typeface="Karla"/>
              <a:buChar char="▸"/>
            </a:pPr>
            <a:r>
              <a:rPr lang="en-IN" dirty="0"/>
              <a:t>Distributed VCS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C4836732-C46A-7BCA-1AA5-343763A5E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348880"/>
            <a:ext cx="4080555" cy="3840480"/>
          </a:xfrm>
        </p:spPr>
        <p:txBody>
          <a:bodyPr>
            <a:normAutofit/>
          </a:bodyPr>
          <a:lstStyle/>
          <a:p>
            <a:pPr lvl="1" algn="just"/>
            <a:r>
              <a:rPr lang="en-IN" sz="2100" dirty="0"/>
              <a:t>A </a:t>
            </a:r>
            <a:r>
              <a:rPr lang="en-IN" sz="2100" b="1" dirty="0"/>
              <a:t>single</a:t>
            </a:r>
            <a:r>
              <a:rPr lang="en-IN" sz="2100" dirty="0"/>
              <a:t> authoritative data source (repository)</a:t>
            </a:r>
          </a:p>
          <a:p>
            <a:pPr lvl="1" algn="just"/>
            <a:r>
              <a:rPr lang="en-IN" sz="2100" dirty="0"/>
              <a:t>Check-outs and check-ins are done with reference to this central repository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EE0076-2A57-657C-552D-A85AD28F2789}"/>
              </a:ext>
            </a:extLst>
          </p:cNvPr>
          <p:cNvSpPr txBox="1"/>
          <p:nvPr/>
        </p:nvSpPr>
        <p:spPr>
          <a:xfrm>
            <a:off x="5436096" y="2258942"/>
            <a:ext cx="3487308" cy="153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spcBef>
                <a:spcPct val="20000"/>
              </a:spcBef>
              <a:buFont typeface="Wingdings" pitchFamily="2" charset="2"/>
              <a:buNone/>
              <a:defRPr sz="1800">
                <a:latin typeface="Source Sans Pro" pitchFamily="34" charset="0"/>
                <a:cs typeface="+mn-cs"/>
              </a:defRPr>
            </a:lvl1pPr>
            <a:lvl2pPr lvl="1" indent="0" algn="just">
              <a:spcBef>
                <a:spcPct val="20000"/>
              </a:spcBef>
              <a:buFont typeface="Wingdings" pitchFamily="2" charset="2"/>
              <a:buNone/>
              <a:defRPr sz="2100">
                <a:latin typeface="Source Sans Pro" pitchFamily="34" charset="0"/>
                <a:cs typeface="+mn-cs"/>
              </a:defRPr>
            </a:lvl2pPr>
            <a:lvl3pPr indent="0">
              <a:spcBef>
                <a:spcPct val="20000"/>
              </a:spcBef>
              <a:buFont typeface="Wingdings" pitchFamily="2" charset="2"/>
              <a:buNone/>
              <a:defRPr sz="1800">
                <a:latin typeface="Source Sans Pro" pitchFamily="34" charset="0"/>
                <a:cs typeface="+mn-cs"/>
              </a:defRPr>
            </a:lvl3pPr>
            <a:lvl4pPr indent="0">
              <a:spcBef>
                <a:spcPct val="20000"/>
              </a:spcBef>
              <a:buFont typeface="Wingdings" pitchFamily="2" charset="2"/>
              <a:buNone/>
              <a:defRPr sz="1800">
                <a:latin typeface="Source Sans Pro" pitchFamily="34" charset="0"/>
                <a:cs typeface="+mn-cs"/>
              </a:defRPr>
            </a:lvl4pPr>
            <a:lvl5pPr indent="0">
              <a:spcBef>
                <a:spcPct val="20000"/>
              </a:spcBef>
              <a:buFont typeface="Wingdings" pitchFamily="2" charset="2"/>
              <a:buNone/>
              <a:defRPr sz="1800">
                <a:latin typeface="Source Sans Pro" pitchFamily="34" charset="0"/>
                <a:cs typeface="+mn-cs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9pPr>
          </a:lstStyle>
          <a:p>
            <a:r>
              <a:rPr lang="en-IN" sz="2100" dirty="0"/>
              <a:t>No single repository is authoritative </a:t>
            </a:r>
          </a:p>
          <a:p>
            <a:r>
              <a:rPr lang="en-IN" sz="2100" dirty="0"/>
              <a:t>Data can be checked in and out from any repository</a:t>
            </a:r>
          </a:p>
        </p:txBody>
      </p:sp>
    </p:spTree>
    <p:extLst>
      <p:ext uri="{BB962C8B-B14F-4D97-AF65-F5344CB8AC3E}">
        <p14:creationId xmlns:p14="http://schemas.microsoft.com/office/powerpoint/2010/main" val="5252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6A603B7-4E78-B73E-3033-6E038CD0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6354C0D-A2A2-036E-E1AB-DD1D532B3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33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F1BE501-5540-4E9D-35FA-7C2DADF7A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857250"/>
            <a:ext cx="9144000" cy="473199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2C407BE8-DCA0-E293-146A-CE892C0991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FFE5D6A8-AC9A-D499-AA08-B747C280FF1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5613" y="5589240"/>
            <a:ext cx="3501685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77190" lvl="1" algn="just"/>
            <a:r>
              <a:rPr lang="en-IN" sz="1400" b="1" dirty="0"/>
              <a:t>Examples: Subversion (SVN)</a:t>
            </a:r>
          </a:p>
          <a:p>
            <a:pPr marL="377190" lvl="1" algn="just"/>
            <a:r>
              <a:rPr lang="en-IN" sz="1400" b="1" dirty="0"/>
              <a:t>Concurrent Version System (CVS),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63E1BB-8924-BF44-6DFD-59082084DDE7}"/>
              </a:ext>
            </a:extLst>
          </p:cNvPr>
          <p:cNvSpPr txBox="1"/>
          <p:nvPr/>
        </p:nvSpPr>
        <p:spPr>
          <a:xfrm>
            <a:off x="4788024" y="5631418"/>
            <a:ext cx="2895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indent="0">
              <a:spcBef>
                <a:spcPct val="20000"/>
              </a:spcBef>
              <a:buFont typeface="Wingdings" pitchFamily="2" charset="2"/>
              <a:buNone/>
              <a:defRPr sz="1800">
                <a:latin typeface="Source Sans Pro" pitchFamily="34" charset="0"/>
                <a:cs typeface="+mn-cs"/>
              </a:defRPr>
            </a:lvl1pPr>
            <a:lvl2pPr marL="377190" lvl="1" indent="0" algn="just">
              <a:spcBef>
                <a:spcPct val="20000"/>
              </a:spcBef>
              <a:buFont typeface="Wingdings" pitchFamily="2" charset="2"/>
              <a:buNone/>
              <a:defRPr sz="1400" b="1">
                <a:latin typeface="Source Sans Pro" pitchFamily="34" charset="0"/>
                <a:cs typeface="+mn-cs"/>
              </a:defRPr>
            </a:lvl2pPr>
            <a:lvl3pPr indent="0">
              <a:spcBef>
                <a:spcPct val="20000"/>
              </a:spcBef>
              <a:buFont typeface="Wingdings" pitchFamily="2" charset="2"/>
              <a:buNone/>
              <a:defRPr sz="1800">
                <a:latin typeface="Source Sans Pro" pitchFamily="34" charset="0"/>
                <a:cs typeface="+mn-cs"/>
              </a:defRPr>
            </a:lvl3pPr>
            <a:lvl4pPr indent="0">
              <a:spcBef>
                <a:spcPct val="20000"/>
              </a:spcBef>
              <a:buFont typeface="Wingdings" pitchFamily="2" charset="2"/>
              <a:buNone/>
              <a:defRPr sz="1800">
                <a:latin typeface="Source Sans Pro" pitchFamily="34" charset="0"/>
                <a:cs typeface="+mn-cs"/>
              </a:defRPr>
            </a:lvl4pPr>
            <a:lvl5pPr indent="0">
              <a:spcBef>
                <a:spcPct val="20000"/>
              </a:spcBef>
              <a:buFont typeface="Wingdings" pitchFamily="2" charset="2"/>
              <a:buNone/>
              <a:defRPr sz="1800">
                <a:latin typeface="Source Sans Pro" pitchFamily="34" charset="0"/>
                <a:cs typeface="+mn-cs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cs typeface="+mn-cs"/>
              </a:defRPr>
            </a:lvl9pPr>
          </a:lstStyle>
          <a:p>
            <a:r>
              <a:rPr lang="en-IN" sz="1400" b="1" dirty="0"/>
              <a:t>Examples: Git, Mercurial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326A40-DD1D-7C39-543B-F8182AED7430}"/>
              </a:ext>
            </a:extLst>
          </p:cNvPr>
          <p:cNvSpPr txBox="1"/>
          <p:nvPr/>
        </p:nvSpPr>
        <p:spPr>
          <a:xfrm>
            <a:off x="7524328" y="2312471"/>
            <a:ext cx="1437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single repository is authoritative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BB8568-1D83-0AD2-8ACF-C0047DDFFFFB}"/>
              </a:ext>
            </a:extLst>
          </p:cNvPr>
          <p:cNvSpPr txBox="1"/>
          <p:nvPr/>
        </p:nvSpPr>
        <p:spPr>
          <a:xfrm>
            <a:off x="182259" y="2505670"/>
            <a:ext cx="1524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I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ingle repository is authoritative </a:t>
            </a:r>
          </a:p>
        </p:txBody>
      </p:sp>
    </p:spTree>
    <p:extLst>
      <p:ext uri="{BB962C8B-B14F-4D97-AF65-F5344CB8AC3E}">
        <p14:creationId xmlns:p14="http://schemas.microsoft.com/office/powerpoint/2010/main" val="31786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AC784B8-34A9-C4DC-F0F3-92AB090A4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F115305-113B-6713-C5DF-08FF0256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5EBC89A-D3C3-D695-E236-1C0742C03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34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7C5CB86-824A-12DF-E416-6CE3CAEE5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B05616B1-2534-1654-6316-DE0697A68A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450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8179F5C-729C-D717-A624-6F87E2D6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22933D8-E3BE-D27B-1B67-B5A0AD8F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655C4A9-C9B4-86AE-407C-594E2C471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35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21BEB89-B2BC-779D-D8BE-6F1986680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A3A9A3EB-11E6-830F-E883-0294F25E25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24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8DB16AD-DD1A-096F-9222-75057DCF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Control: Take Away Points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6E9B7575-40F9-13EA-5D66-D2EBFC928BE2}"/>
              </a:ext>
            </a:extLst>
          </p:cNvPr>
          <p:cNvSpPr>
            <a:spLocks noGrp="1"/>
          </p:cNvSpPr>
          <p:nvPr/>
        </p:nvSpPr>
        <p:spPr bwMode="auto">
          <a:xfrm>
            <a:off x="395536" y="1268760"/>
            <a:ext cx="8574088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1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1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1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1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dirty="0"/>
              <a:t>For working by yourself:</a:t>
            </a:r>
          </a:p>
          <a:p>
            <a:pPr lvl="1"/>
            <a:r>
              <a:rPr lang="en-US" altLang="en-US" dirty="0"/>
              <a:t>Gives you a “time machine” for going back to earlier versions</a:t>
            </a:r>
          </a:p>
          <a:p>
            <a:pPr lvl="1"/>
            <a:r>
              <a:rPr lang="en-US" altLang="en-US" dirty="0"/>
              <a:t>Gives you great support for different versions (standalone, web app, etc.) of the same basic project</a:t>
            </a:r>
          </a:p>
          <a:p>
            <a:r>
              <a:rPr lang="en-US" altLang="en-US" dirty="0"/>
              <a:t>For working with others:</a:t>
            </a:r>
          </a:p>
          <a:p>
            <a:pPr lvl="1"/>
            <a:r>
              <a:rPr lang="en-US" altLang="en-US" dirty="0"/>
              <a:t>Greatly simplifies concurrent work, merging changes</a:t>
            </a:r>
          </a:p>
          <a:p>
            <a:r>
              <a:rPr lang="en-US" altLang="en-US" dirty="0"/>
              <a:t>For getting an internship or job:</a:t>
            </a:r>
          </a:p>
          <a:p>
            <a:pPr lvl="1"/>
            <a:r>
              <a:rPr lang="en-US" altLang="en-US" dirty="0"/>
              <a:t>Any company with a clue uses some kind of version control</a:t>
            </a:r>
          </a:p>
          <a:p>
            <a:pPr lvl="1"/>
            <a:r>
              <a:rPr lang="en-US" altLang="en-US" dirty="0"/>
              <a:t>Companies without a clue are bad places to work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F75538BF-67BC-064D-7B87-1362147090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="" xmlns:a16="http://schemas.microsoft.com/office/drawing/2014/main" id="{CB694CCF-D392-2B6E-981B-DA0F808D9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313" y="6356350"/>
            <a:ext cx="476250" cy="365125"/>
          </a:xfrm>
        </p:spPr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2675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Content Placeholder 4"/>
          <p:cNvSpPr>
            <a:spLocks noGrp="1"/>
          </p:cNvSpPr>
          <p:nvPr>
            <p:ph sz="quarter" idx="14"/>
          </p:nvPr>
        </p:nvSpPr>
        <p:spPr>
          <a:xfrm>
            <a:off x="1989138" y="3068638"/>
            <a:ext cx="5165725" cy="576262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1"/>
                </a:solidFill>
              </a:rPr>
              <a:t>Thank You</a:t>
            </a:r>
            <a:endParaRPr lang="en-IN" altLang="en-US" sz="3600">
              <a:solidFill>
                <a:schemeClr val="bg1"/>
              </a:solidFill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="" xmlns:a16="http://schemas.microsoft.com/office/drawing/2014/main" id="{3B846B57-319A-4719-BC1C-1BF5088DC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56" y="5805263"/>
            <a:ext cx="2353544" cy="10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7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8"/>
          <p:cNvSpPr txBox="1">
            <a:spLocks/>
          </p:cNvSpPr>
          <p:nvPr/>
        </p:nvSpPr>
        <p:spPr bwMode="auto">
          <a:xfrm>
            <a:off x="357189" y="2928938"/>
            <a:ext cx="8607300" cy="86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da-DK" altLang="en-US" sz="4800" b="1" dirty="0">
                <a:solidFill>
                  <a:schemeClr val="bg1"/>
                </a:solidFill>
                <a:latin typeface="Minion Pro" pitchFamily="18" charset="0"/>
              </a:rPr>
              <a:t>Lecture: </a:t>
            </a:r>
            <a:r>
              <a:rPr lang="en-US" sz="4800" dirty="0">
                <a:solidFill>
                  <a:schemeClr val="bg1"/>
                </a:solidFill>
                <a:latin typeface="Minion Pro" pitchFamily="18" charset="0"/>
                <a:cs typeface="Times New Roman" pitchFamily="18" charset="0"/>
              </a:rPr>
              <a:t>GIT</a:t>
            </a:r>
            <a:endParaRPr lang="en-IN" altLang="en-US" sz="4800" dirty="0">
              <a:solidFill>
                <a:schemeClr val="bg1"/>
              </a:solidFill>
              <a:latin typeface="Minion Pro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B799FA6-9B61-0D32-350D-E1421E96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en-US" dirty="0"/>
              <a:t>Unit  No 2: </a:t>
            </a:r>
            <a:r>
              <a:rPr lang="en-US" altLang="en-US" dirty="0">
                <a:cs typeface="Times New Roman" pitchFamily="18" charset="0"/>
              </a:rPr>
              <a:t>Version Control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47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EE926A8-F289-6077-9E47-B025AF635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57787A4-2F0A-1CD1-DE0E-1989A9F1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9C566FA-1941-69CD-E927-4F04FF55D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39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5640164-FBDC-F7F4-76FA-4F606DE9F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6274FA6D-4F4F-4854-683B-A1470141E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91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85A2A0D-AB33-FD94-550D-9B627AD6D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0DEAF3E-E2FC-E9DE-95BE-67E54F78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41F9166-5600-6E61-E42D-3806A530C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D77592F-BD98-184D-39AC-30DDF7D00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01"/>
          <a:stretch/>
        </p:blipFill>
        <p:spPr>
          <a:xfrm>
            <a:off x="0" y="1423045"/>
            <a:ext cx="9144000" cy="401191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17E68206-F2A9-4FD9-56A0-A86BA4A164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6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EBD4A3E-02BD-296D-2B3A-01E89780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E033EF6-3804-A81B-73EE-8A97389D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DF1A015-D1D0-C8EA-D23D-8567B8981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7C803F4-BCD0-F71C-6C5A-4B86E0D1C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4A5640F8-E1F9-B95E-6449-D0ECFC8E4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423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1C96DB9-2235-0FBA-E75F-7DC89BC64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2BBD5A7-0A31-EDA8-5811-9A190325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B91291A-EBB0-B5BD-AEA8-B1C0A85CD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BC8C001-383A-D1A1-0153-B039C37ED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11FBC41D-8929-C681-5652-B882C152C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08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3F13549-C35D-23EA-40E9-5644B9293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6A16676-7FF6-E1FD-EE06-1B73C19F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90580FE-BB88-F8D6-2737-AC9FBF4294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318BC8E-E572-2840-69C3-23681EF1D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3F36F26A-A7C6-56ED-9F79-75F85D34C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902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4E9F644-DAA4-23C4-B515-3B9B8FDF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5C5DD55-5E4A-65C4-4F55-8CE5DC72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F781EE1-57F3-FBF3-C116-19C3C2DBF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61F3AC0-57A5-5D19-5B12-63B75F732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CD99A665-257B-20A1-981D-B8D2D6453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9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F78160D-E2D0-40B4-B182-847CB2C93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26B0740-8AE3-13A5-964A-B40D62F9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27C5E59-F871-14F4-D8EF-5B07567F5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8E4B8BC-55C3-50F2-B23F-35FC6304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9928EACB-CBAB-8EAC-6AF7-525F7CD8D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24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EB563C5-5B6A-4D44-0E7C-B14B22B28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3C1F8BE-53B5-9B41-5708-70F9C0E3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661D354-45D5-DEBD-8CF3-1502EEB57C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91F5DD9-6363-7575-3FE1-A8BC552A0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3"/>
          <a:stretch/>
        </p:blipFill>
        <p:spPr>
          <a:xfrm>
            <a:off x="0" y="857250"/>
            <a:ext cx="9144000" cy="4688144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DD6CA38A-4CCD-9E77-9EE1-B82918D060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43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40F2016-C575-222C-FF9E-1D15D5EE1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D805F20-FED9-4CCD-577A-2C09E6F2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350DA7D-F7CD-8696-D5F6-F463914D1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6A85B04-88D0-C8DB-765D-86BB058BC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0"/>
          <a:stretch/>
        </p:blipFill>
        <p:spPr>
          <a:xfrm>
            <a:off x="0" y="857250"/>
            <a:ext cx="9144000" cy="4587974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A2EFEA07-87C8-B673-B597-688AD6CE71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21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02AA165-B5B4-B966-17B9-653F7AC2E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C1DC3E4-E9FC-D523-8750-A7A11B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CC8473E-9C22-B404-E581-5FA595728F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E007F4C-6F5E-2A72-CE47-03B3D3EB3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CD1A40C2-F2EC-5488-FAE2-FCCC822030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79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E75CB29-498E-ADE5-33E7-6C33B63C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94D77D-DD29-FAD6-AE54-A47DAB95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62A582A-256C-4234-E358-4834ABC574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48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864EDC7-D47A-8319-1DBA-4553E4D32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17D13920-C463-F3B5-375A-C43241AFC7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47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Content Placeholder 2">
            <a:extLst>
              <a:ext uri="{FF2B5EF4-FFF2-40B4-BE49-F238E27FC236}">
                <a16:creationId xmlns="" xmlns:a16="http://schemas.microsoft.com/office/drawing/2014/main" id="{2BD599DC-2D77-E6DC-38DA-4FCC5D218F56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Came out of Linux development community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Linus Torvalds, </a:t>
            </a:r>
            <a:r>
              <a:rPr lang="en-US" altLang="en-US" b="1" dirty="0">
                <a:solidFill>
                  <a:srgbClr val="FF0000"/>
                </a:solidFill>
              </a:rPr>
              <a:t>2005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Initial goals: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Speed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 for non-linear development (thousands of parallel branches)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Fully distributed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Able to handle large projects like Linux efficiently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rgbClr val="FF0000"/>
                </a:solidFill>
              </a:rPr>
              <a:t>Global Information Tracker (</a:t>
            </a:r>
            <a:r>
              <a:rPr lang="en-US" dirty="0">
                <a:solidFill>
                  <a:srgbClr val="FF0000"/>
                </a:solidFill>
              </a:rPr>
              <a:t>acronym name)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22530" name="Title 1">
            <a:extLst>
              <a:ext uri="{FF2B5EF4-FFF2-40B4-BE49-F238E27FC236}">
                <a16:creationId xmlns="" xmlns:a16="http://schemas.microsoft.com/office/drawing/2014/main" id="{D5048DEE-FA95-9C3E-ABCB-9756CBA4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Git History</a:t>
            </a:r>
          </a:p>
        </p:txBody>
      </p:sp>
      <p:sp>
        <p:nvSpPr>
          <p:cNvPr id="22532" name="Slide Number Placeholder 3">
            <a:extLst>
              <a:ext uri="{FF2B5EF4-FFF2-40B4-BE49-F238E27FC236}">
                <a16:creationId xmlns="" xmlns:a16="http://schemas.microsoft.com/office/drawing/2014/main" id="{19A54488-418A-4CAA-B097-ADD8FC11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6528DC1-CA18-41E2-95C8-B835188AD7A1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49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2533" name="Picture 2" descr="Image result for Linus Torvalds">
            <a:extLst>
              <a:ext uri="{FF2B5EF4-FFF2-40B4-BE49-F238E27FC236}">
                <a16:creationId xmlns="" xmlns:a16="http://schemas.microsoft.com/office/drawing/2014/main" id="{960120C9-10F8-271B-B2AC-3468EF382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28675"/>
            <a:ext cx="22098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3">
            <a:extLst>
              <a:ext uri="{FF2B5EF4-FFF2-40B4-BE49-F238E27FC236}">
                <a16:creationId xmlns="" xmlns:a16="http://schemas.microsoft.com/office/drawing/2014/main" id="{37E23C97-9803-B942-A7A5-7F7AA2FB54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5372995"/>
      </p:ext>
    </p:extLst>
  </p:cSld>
  <p:clrMapOvr>
    <a:masterClrMapping/>
  </p:clrMapOvr>
  <p:transition spd="slow" advTm="60079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6E6604A-F6A6-3DA8-1DD4-70340AC2F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2651636-AA24-EFE4-8164-F84C524C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8F3F216-1002-04BB-5524-0D2FD5C89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2B3C7F3-FBDC-3A2B-4086-87B7A1B4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857250"/>
            <a:ext cx="9144000" cy="473199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043BB4D9-CB30-49BD-6DF6-38D53D160F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21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>
            <a:extLst>
              <a:ext uri="{FF2B5EF4-FFF2-40B4-BE49-F238E27FC236}">
                <a16:creationId xmlns="" xmlns:a16="http://schemas.microsoft.com/office/drawing/2014/main" id="{25301134-0B00-372F-64E4-1F434D82E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GitHub was developed by Chris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Wanstrath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 P. J.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Hyett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 Tom Preston-Werner and Scott Chacon using Ruby on Rails, and started in February </a:t>
            </a:r>
            <a:r>
              <a:rPr lang="en-US" altLang="en-US" sz="2600" b="1" dirty="0">
                <a:solidFill>
                  <a:srgbClr val="FF0000"/>
                </a:solidFill>
              </a:rPr>
              <a:t>2008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a subsidiary of </a:t>
            </a:r>
            <a:r>
              <a:rPr lang="en-US" altLang="en-US" sz="2600" b="1" dirty="0">
                <a:solidFill>
                  <a:srgbClr val="FF0000"/>
                </a:solidFill>
              </a:rPr>
              <a:t>Microsoft</a:t>
            </a:r>
            <a:r>
              <a:rPr lang="en-US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acquired the company in </a:t>
            </a:r>
            <a:r>
              <a:rPr lang="en-US" altLang="en-US" sz="2600" b="1" dirty="0">
                <a:solidFill>
                  <a:srgbClr val="FF0000"/>
                </a:solidFill>
              </a:rPr>
              <a:t>2018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$7.5 billion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GitHub.com is </a:t>
            </a:r>
            <a:r>
              <a:rPr lang="en-US" altLang="en-US" sz="2600" b="1" dirty="0">
                <a:solidFill>
                  <a:srgbClr val="0070C0"/>
                </a:solidFill>
              </a:rPr>
              <a:t>a site for online storage of </a:t>
            </a:r>
            <a:r>
              <a:rPr lang="en-US" altLang="en-US" sz="2600" b="1" dirty="0" err="1">
                <a:solidFill>
                  <a:srgbClr val="0070C0"/>
                </a:solidFill>
              </a:rPr>
              <a:t>Git</a:t>
            </a:r>
            <a:r>
              <a:rPr lang="en-US" altLang="en-US" sz="2600" b="1" dirty="0">
                <a:solidFill>
                  <a:srgbClr val="0070C0"/>
                </a:solidFill>
              </a:rPr>
              <a:t> repositories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 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can get free space for open source projects or you can pay for private projects.</a:t>
            </a: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sz="2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Tx/>
              <a:buNone/>
              <a:defRPr/>
            </a:pPr>
            <a:r>
              <a:rPr lang="en-US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Do I have to use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order to use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pPr eaLnBrk="1" fontAlgn="auto" hangingPunct="1">
              <a:buFontTx/>
              <a:buNone/>
              <a:defRPr/>
            </a:pPr>
            <a:r>
              <a:rPr lang="en-US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Answer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No!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can use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completely locally for your own purposes, or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or someone else could set up a server to share files, or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could share a repo with users on the same file system.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endParaRPr lang="en-US" altLang="en-US" sz="20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554" name="Title 1">
            <a:extLst>
              <a:ext uri="{FF2B5EF4-FFF2-40B4-BE49-F238E27FC236}">
                <a16:creationId xmlns="" xmlns:a16="http://schemas.microsoft.com/office/drawing/2014/main" id="{F214797B-4F68-0E8D-2B55-13DCC81F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What is Github?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="" xmlns:a16="http://schemas.microsoft.com/office/drawing/2014/main" id="{07450C08-1748-2250-93FC-EFD3A434A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F2C7F72-B294-4EEC-8752-8D9FF0C585C2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50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3557" name="Picture 4">
            <a:hlinkClick r:id="rId2"/>
            <a:extLst>
              <a:ext uri="{FF2B5EF4-FFF2-40B4-BE49-F238E27FC236}">
                <a16:creationId xmlns="" xmlns:a16="http://schemas.microsoft.com/office/drawing/2014/main" id="{0103681B-1D2E-AB24-32CA-F5646B8F4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49331"/>
            <a:ext cx="1771650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3">
            <a:extLst>
              <a:ext uri="{FF2B5EF4-FFF2-40B4-BE49-F238E27FC236}">
                <a16:creationId xmlns="" xmlns:a16="http://schemas.microsoft.com/office/drawing/2014/main" id="{79802D49-EC76-161C-1153-763211CF66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542522"/>
      </p:ext>
    </p:extLst>
  </p:cSld>
  <p:clrMapOvr>
    <a:masterClrMapping/>
  </p:clrMapOvr>
  <p:transition spd="slow" advTm="72515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Content Placeholder 4">
            <a:extLst>
              <a:ext uri="{FF2B5EF4-FFF2-40B4-BE49-F238E27FC236}">
                <a16:creationId xmlns="" xmlns:a16="http://schemas.microsoft.com/office/drawing/2014/main" id="{66D32FB5-9EFE-0E2E-F373-0538D62B4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63483"/>
            <a:ext cx="7056784" cy="4810374"/>
          </a:xfrm>
        </p:spPr>
      </p:pic>
      <p:sp>
        <p:nvSpPr>
          <p:cNvPr id="24578" name="Title 1">
            <a:extLst>
              <a:ext uri="{FF2B5EF4-FFF2-40B4-BE49-F238E27FC236}">
                <a16:creationId xmlns="" xmlns:a16="http://schemas.microsoft.com/office/drawing/2014/main" id="{B386DA9F-93C0-1481-3743-6855588F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Git vs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3F9CD72-927D-E2DF-1CB1-AA1D0953DE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55100CFD-D5A5-43BF-8FE2-1FA804C4B0F7}" type="slidenum">
              <a:rPr lang="en-US" altLang="en-US" sz="1000">
                <a:latin typeface="Garamond" panose="02020404030301010803" pitchFamily="18" charset="0"/>
              </a:rPr>
              <a:pPr/>
              <a:t>51</a:t>
            </a:fld>
            <a:endParaRPr lang="en-US" altLang="en-US" sz="1000">
              <a:latin typeface="Garamond" panose="02020404030301010803" pitchFamily="18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="" xmlns:a16="http://schemas.microsoft.com/office/drawing/2014/main" id="{49EE118C-FB09-A4E6-7151-66748B6C4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1099325"/>
      </p:ext>
    </p:extLst>
  </p:cSld>
  <p:clrMapOvr>
    <a:masterClrMapping/>
  </p:clrMapOvr>
  <p:transition spd="slow" advTm="37921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9B5B7060-B09A-6CB4-848B-577E845A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B1CC169-FEBC-666B-4BD9-7C08A97E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053DF20-DD4A-782D-927E-BC0068ABFE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52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5243CD6-7DB7-461B-E73D-42F96D01B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8F153AC8-8760-B467-B817-0931EC50E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20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20BBC31-11F4-21E1-6AD0-DF82D1DA0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77E3E8A-08EE-699F-BA14-7A4920F1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42E988-4205-7713-46FA-C8C9F98B8F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53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8A02083-C3B0-D2F4-6465-9EA90B51D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1"/>
          <a:stretch/>
        </p:blipFill>
        <p:spPr>
          <a:xfrm>
            <a:off x="-540568" y="-27518"/>
            <a:ext cx="10116616" cy="6748993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1192642A-41C4-F315-75D5-9EA7F5A028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4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CFC60E2-BECB-01DA-AB12-62998A702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E5961BC-6BFB-0C62-D61B-86A7622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AB10755-1786-2EAB-6227-81E2A9D3E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54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8F190E2-E25F-5741-663A-844557098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800DB25E-A091-8393-AB3E-ACC3211DC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36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9199EB4-5DCE-69F1-CC9D-F34EE1E3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C4858B4-C720-995A-4330-9C0119B2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F58E856-9D4A-0555-0917-BAA1C91F48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55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945DE9A-B6AD-2340-6646-AF4857757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857250"/>
            <a:ext cx="9144000" cy="473199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6013519C-EF2A-B321-3957-2D31F4E09E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65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54FAE2E-2ADA-636F-AFF0-C9E02B5C4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84D58CA-B9DA-BC58-ECBB-022DA890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40854E-8767-243D-8801-D1AFA850D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56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FF68A50-AC70-E214-A490-17E0751B8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72329F4A-3D12-DDAC-D581-E9913B1234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13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7750830-0A3C-E330-ED62-2EC4C5AE1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BAFCDBC-9E8C-F5B5-795E-00692E0B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84C2CFF-6B5C-73DF-9C9E-63A6045C63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57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250F28A-2251-9117-6554-DABCFFC5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1F0AA12D-8FAD-DF75-42CA-5EC2C1AE4D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40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6A14E13-F2FC-328F-6666-FF8E9B3DE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FADB1F8-30ED-45A5-1948-02B3AD13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282F5D7-75DF-E01E-00D5-645A78C98E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58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B1B9DA2-9862-F847-D9BF-81B116080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811621EA-E12C-55EE-1E7A-D012A1348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703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11C21D2-3849-B44E-6A54-0EB5C88A5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70505D0-CEAC-0B98-C6E1-693C8446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223C06D-6CB1-ACA3-4435-15DB2285B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59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CED2BE9-6E34-CE67-8BBE-D797BA489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0" y="857250"/>
            <a:ext cx="9144000" cy="4525963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3E866E15-7A62-DC54-B6BB-E3FB2BC6EC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357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9C3E509-37C9-445B-71D0-3D6F2F1F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BC17546-0DD8-E2BF-6DD4-CAA8E373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82664A7-86E4-6CEC-495E-F4AA3B800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E4F0EE-34C7-955F-68D7-B98F69E04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857250"/>
            <a:ext cx="9144000" cy="473199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962C32ED-582B-C23D-7535-CD06C353D7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48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035C9B4-6AC0-097D-AC02-0F287C597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826A93A-64C5-13CF-D9E7-15B1A8DE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D7A3BD0-706D-6DD6-A417-27E9210B3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60</a:t>
            </a:fld>
            <a:endParaRPr lang="en-IN"/>
          </a:p>
        </p:txBody>
      </p:sp>
      <p:pic>
        <p:nvPicPr>
          <p:cNvPr id="6" name="Content Placeholder 6">
            <a:extLst>
              <a:ext uri="{FF2B5EF4-FFF2-40B4-BE49-F238E27FC236}">
                <a16:creationId xmlns="" xmlns:a16="http://schemas.microsoft.com/office/drawing/2014/main" id="{227C1EB5-6752-5A23-BB6D-280E5A935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3"/>
          <a:stretch/>
        </p:blipFill>
        <p:spPr bwMode="auto">
          <a:xfrm>
            <a:off x="107504" y="1155238"/>
            <a:ext cx="8977350" cy="4434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CAAE5030-5F8C-7BAC-505B-88592FF307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3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2">
            <a:extLst>
              <a:ext uri="{FF2B5EF4-FFF2-40B4-BE49-F238E27FC236}">
                <a16:creationId xmlns="" xmlns:a16="http://schemas.microsoft.com/office/drawing/2014/main" id="{D82D2370-C91F-8E7A-DE94-8BCBDD0F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Here’s the standard one:  </a:t>
            </a:r>
            <a:br>
              <a:rPr lang="en-US" altLang="en-US" dirty="0"/>
            </a:br>
            <a:r>
              <a:rPr lang="en-US" altLang="en-US" dirty="0">
                <a:hlinkClick r:id="rId3"/>
              </a:rPr>
              <a:t>http://git-scm.com/downloads</a:t>
            </a:r>
            <a:endParaRPr lang="en-US" altLang="en-US" dirty="0"/>
          </a:p>
          <a:p>
            <a:pPr eaLnBrk="1" hangingPunct="1"/>
            <a:r>
              <a:rPr lang="en-US" altLang="en-US" dirty="0" err="1"/>
              <a:t>Git</a:t>
            </a:r>
            <a:r>
              <a:rPr lang="en-US" altLang="en-US" dirty="0"/>
              <a:t> Repository is a place where </a:t>
            </a:r>
            <a:r>
              <a:rPr lang="en-US" altLang="en-US" dirty="0" err="1"/>
              <a:t>Git</a:t>
            </a:r>
            <a:r>
              <a:rPr lang="en-US" altLang="en-US" dirty="0"/>
              <a:t> can store versions of our files</a:t>
            </a:r>
          </a:p>
          <a:p>
            <a:pPr lvl="1" eaLnBrk="1" hangingPunct="1"/>
            <a:r>
              <a:rPr lang="en-US" altLang="en-US" sz="1600" b="1" dirty="0">
                <a:solidFill>
                  <a:srgbClr val="0070C0"/>
                </a:solidFill>
              </a:rPr>
              <a:t>$ cd ~/</a:t>
            </a:r>
            <a:r>
              <a:rPr lang="en-US" altLang="en-US" sz="1600" b="1" dirty="0" err="1">
                <a:solidFill>
                  <a:srgbClr val="0070C0"/>
                </a:solidFill>
              </a:rPr>
              <a:t>gitclass</a:t>
            </a:r>
            <a:endParaRPr lang="en-US" altLang="en-US" sz="1600" b="1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en-US" sz="1600" b="1" dirty="0">
                <a:solidFill>
                  <a:srgbClr val="0070C0"/>
                </a:solidFill>
              </a:rPr>
              <a:t>$ </a:t>
            </a:r>
            <a:r>
              <a:rPr lang="en-US" altLang="en-US" sz="1600" b="1" dirty="0" err="1">
                <a:solidFill>
                  <a:srgbClr val="0070C0"/>
                </a:solidFill>
              </a:rPr>
              <a:t>mkdir</a:t>
            </a:r>
            <a:r>
              <a:rPr lang="en-US" altLang="en-US" sz="1600" b="1" dirty="0">
                <a:solidFill>
                  <a:srgbClr val="0070C0"/>
                </a:solidFill>
              </a:rPr>
              <a:t> demo</a:t>
            </a:r>
          </a:p>
          <a:p>
            <a:pPr lvl="1" eaLnBrk="1" hangingPunct="1"/>
            <a:r>
              <a:rPr lang="en-US" altLang="en-US" sz="1600" b="1" dirty="0">
                <a:solidFill>
                  <a:srgbClr val="0070C0"/>
                </a:solidFill>
              </a:rPr>
              <a:t>$ cd demo</a:t>
            </a:r>
          </a:p>
          <a:p>
            <a:pPr lvl="1" eaLnBrk="1" hangingPunct="1"/>
            <a:r>
              <a:rPr lang="en-US" altLang="en-US" sz="1600" b="1" dirty="0">
                <a:solidFill>
                  <a:srgbClr val="0070C0"/>
                </a:solidFill>
              </a:rPr>
              <a:t>$ </a:t>
            </a:r>
            <a:r>
              <a:rPr lang="en-US" altLang="en-US" sz="1600" b="1" dirty="0" err="1">
                <a:solidFill>
                  <a:srgbClr val="0070C0"/>
                </a:solidFill>
              </a:rPr>
              <a:t>git</a:t>
            </a:r>
            <a:r>
              <a:rPr lang="en-US" altLang="en-US" sz="1600" b="1" dirty="0">
                <a:solidFill>
                  <a:srgbClr val="0070C0"/>
                </a:solidFill>
              </a:rPr>
              <a:t> </a:t>
            </a:r>
            <a:r>
              <a:rPr lang="en-US" altLang="en-US" sz="1600" b="1" dirty="0" err="1">
                <a:solidFill>
                  <a:srgbClr val="0070C0"/>
                </a:solidFill>
              </a:rPr>
              <a:t>init</a:t>
            </a:r>
            <a:endParaRPr lang="en-US" altLang="en-US" sz="1600" b="1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en-US" sz="1600" b="1" dirty="0">
                <a:solidFill>
                  <a:srgbClr val="0070C0"/>
                </a:solidFill>
              </a:rPr>
              <a:t>$ </a:t>
            </a:r>
            <a:r>
              <a:rPr lang="en-US" altLang="en-US" sz="1600" b="1" dirty="0" err="1">
                <a:solidFill>
                  <a:srgbClr val="0070C0"/>
                </a:solidFill>
              </a:rPr>
              <a:t>dir</a:t>
            </a:r>
            <a:r>
              <a:rPr lang="en-US" altLang="en-US" sz="1600" b="1" dirty="0">
                <a:solidFill>
                  <a:srgbClr val="0070C0"/>
                </a:solidFill>
              </a:rPr>
              <a:t>  /ah or $ </a:t>
            </a:r>
            <a:r>
              <a:rPr lang="en-US" altLang="en-US" sz="1600" b="1" dirty="0" err="1">
                <a:solidFill>
                  <a:srgbClr val="0070C0"/>
                </a:solidFill>
              </a:rPr>
              <a:t>ls</a:t>
            </a:r>
            <a:r>
              <a:rPr lang="en-US" altLang="en-US" sz="1600" b="1" dirty="0">
                <a:solidFill>
                  <a:srgbClr val="0070C0"/>
                </a:solidFill>
              </a:rPr>
              <a:t> -a </a:t>
            </a:r>
            <a:r>
              <a:rPr lang="en-US" altLang="en-US" sz="1600" dirty="0"/>
              <a:t>(* .</a:t>
            </a:r>
            <a:r>
              <a:rPr lang="en-US" altLang="en-US" sz="1600" dirty="0" err="1"/>
              <a:t>git</a:t>
            </a:r>
            <a:r>
              <a:rPr lang="en-US" altLang="en-US" sz="1600" dirty="0"/>
              <a:t> directory to store all the tracing info)</a:t>
            </a:r>
          </a:p>
        </p:txBody>
      </p:sp>
      <p:sp>
        <p:nvSpPr>
          <p:cNvPr id="25602" name="Title 1">
            <a:extLst>
              <a:ext uri="{FF2B5EF4-FFF2-40B4-BE49-F238E27FC236}">
                <a16:creationId xmlns="" xmlns:a16="http://schemas.microsoft.com/office/drawing/2014/main" id="{A8112DC1-4B06-FC0E-0BD0-1163DE9B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Download and install Git</a:t>
            </a:r>
          </a:p>
        </p:txBody>
      </p:sp>
      <p:sp>
        <p:nvSpPr>
          <p:cNvPr id="25604" name="Slide Number Placeholder 3">
            <a:extLst>
              <a:ext uri="{FF2B5EF4-FFF2-40B4-BE49-F238E27FC236}">
                <a16:creationId xmlns="" xmlns:a16="http://schemas.microsoft.com/office/drawing/2014/main" id="{33444DFB-3660-F163-8A60-65BF90DCE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2D63FCD-B8B0-4453-A9B9-73D75EEB3BD3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61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="" xmlns:a16="http://schemas.microsoft.com/office/drawing/2014/main" id="{0309CD84-3D1F-0994-5CB8-9BDB4A47BA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3">
            <a:extLst>
              <a:ext uri="{FF2B5EF4-FFF2-40B4-BE49-F238E27FC236}">
                <a16:creationId xmlns="" xmlns:a16="http://schemas.microsoft.com/office/drawing/2014/main" id="{DA639A6B-41C5-EAE8-582D-F2E4627BE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Control: GIT</a:t>
            </a:r>
            <a:endParaRPr lang="en-IN" dirty="0"/>
          </a:p>
        </p:txBody>
      </p:sp>
    </p:spTree>
  </p:cSld>
  <p:clrMapOvr>
    <a:masterClrMapping/>
  </p:clrMapOvr>
  <p:transition spd="slow" advTm="12054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>
            <a:extLst>
              <a:ext uri="{FF2B5EF4-FFF2-40B4-BE49-F238E27FC236}">
                <a16:creationId xmlns="" xmlns:a16="http://schemas.microsoft.com/office/drawing/2014/main" id="{E55E52B3-6FA3-D3DF-6C00-14B8F8032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Enter these lines (with appropriate changes):</a:t>
            </a:r>
          </a:p>
          <a:p>
            <a:pPr lvl="1" eaLnBrk="1" hangingPunct="1"/>
            <a:r>
              <a:rPr lang="en-US" altLang="en-US" b="1">
                <a:solidFill>
                  <a:srgbClr val="0070C0"/>
                </a:solidFill>
                <a:latin typeface="Consolas" panose="020B0609020204030204" pitchFamily="49" charset="0"/>
              </a:rPr>
              <a:t>git config user.name "John Smith"</a:t>
            </a:r>
          </a:p>
          <a:p>
            <a:pPr lvl="1" eaLnBrk="1" hangingPunct="1"/>
            <a:r>
              <a:rPr lang="en-US" altLang="en-US" b="1">
                <a:solidFill>
                  <a:srgbClr val="0070C0"/>
                </a:solidFill>
                <a:latin typeface="Consolas" panose="020B0609020204030204" pitchFamily="49" charset="0"/>
              </a:rPr>
              <a:t>git config user.email </a:t>
            </a:r>
            <a:r>
              <a:rPr lang="en-US" altLang="en-US" b="1">
                <a:solidFill>
                  <a:srgbClr val="0070C0"/>
                </a:solidFill>
                <a:latin typeface="Consolas" panose="020B0609020204030204" pitchFamily="49" charset="0"/>
                <a:hlinkClick r:id="rId2"/>
              </a:rPr>
              <a:t>jsmith@gmu.edu</a:t>
            </a:r>
            <a:r>
              <a:rPr lang="en-US" altLang="en-US"/>
              <a:t/>
            </a: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>
                <a:solidFill>
                  <a:srgbClr val="0070C0"/>
                </a:solidFill>
                <a:latin typeface="Consolas" panose="020B0609020204030204" pitchFamily="49" charset="0"/>
              </a:rPr>
              <a:t>--global param</a:t>
            </a:r>
            <a:endParaRPr lang="en-US" altLang="en-US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27650" name="Title 1">
            <a:extLst>
              <a:ext uri="{FF2B5EF4-FFF2-40B4-BE49-F238E27FC236}">
                <a16:creationId xmlns="" xmlns:a16="http://schemas.microsoft.com/office/drawing/2014/main" id="{C9E55C0A-7B0D-99B4-6C9C-5C1EDCB7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Introduce yourself to Git</a:t>
            </a:r>
          </a:p>
        </p:txBody>
      </p:sp>
      <p:sp>
        <p:nvSpPr>
          <p:cNvPr id="27652" name="Slide Number Placeholder 3">
            <a:extLst>
              <a:ext uri="{FF2B5EF4-FFF2-40B4-BE49-F238E27FC236}">
                <a16:creationId xmlns="" xmlns:a16="http://schemas.microsoft.com/office/drawing/2014/main" id="{752379FB-9033-C2DD-B2E7-08FB71343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DEBFB9A-A0C7-488C-8A01-F4B029F4AD74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62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Content Placeholder 4"/>
          <p:cNvSpPr>
            <a:spLocks noGrp="1"/>
          </p:cNvSpPr>
          <p:nvPr>
            <p:ph sz="quarter" idx="14"/>
          </p:nvPr>
        </p:nvSpPr>
        <p:spPr>
          <a:xfrm>
            <a:off x="1989138" y="3068638"/>
            <a:ext cx="5165725" cy="576262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1"/>
                </a:solidFill>
              </a:rPr>
              <a:t>Thank You</a:t>
            </a:r>
            <a:endParaRPr lang="en-IN" altLang="en-US" sz="3600">
              <a:solidFill>
                <a:schemeClr val="bg1"/>
              </a:solidFill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="" xmlns:a16="http://schemas.microsoft.com/office/drawing/2014/main" id="{554AF7DD-53A1-47F1-87B8-6312EE33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56" y="5805263"/>
            <a:ext cx="2353544" cy="10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27240C3-2E0D-188B-ABE2-21ED5D7E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482E6BF-F544-0B90-F238-2DC40F5B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6C8B270-527A-73CC-572C-68CC78436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C462214-EC1B-963F-924B-2D610BDFC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1"/>
          <a:stretch/>
        </p:blipFill>
        <p:spPr>
          <a:xfrm>
            <a:off x="0" y="857250"/>
            <a:ext cx="9144000" cy="465998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793EFBCB-70DF-3D25-2277-AB30FCB328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6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49018C4-1E99-C972-4540-F3ADB69A9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006D597-69F9-F166-1A63-F3D39B02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74C955E-0B69-D8E4-6A7A-3E3AACD34D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9B1D563-3FFB-7069-6DCE-A31EC97CB3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0"/>
          <a:stretch/>
        </p:blipFill>
        <p:spPr>
          <a:xfrm>
            <a:off x="0" y="857250"/>
            <a:ext cx="9144000" cy="4587974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B3972685-AA33-C60E-9C09-CF9A39A3D1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35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824D0A6-AF36-8950-1F12-BD28C601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A66AF7F-6D2E-F40B-E895-DC3C15CEC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991487-3DC0-CA1D-A2E0-CA54BD9F6D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7BEF53-1D01-4C13-BEED-225A5852A31F}" type="slidenum">
              <a:rPr lang="en-IN" smtClean="0"/>
              <a:pPr>
                <a:defRPr/>
              </a:pPr>
              <a:t>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FD1865F-5B1F-123D-E3F0-D612733F8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14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E63C5008-0399-CACF-EB23-A228BE910E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87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-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18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8836</TotalTime>
  <Words>775</Words>
  <Application>Microsoft Office PowerPoint</Application>
  <PresentationFormat>On-screen Show (4:3)</PresentationFormat>
  <Paragraphs>223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MS PGothic</vt:lpstr>
      <vt:lpstr>宋体</vt:lpstr>
      <vt:lpstr>Arial</vt:lpstr>
      <vt:lpstr>Calibri</vt:lpstr>
      <vt:lpstr>Consolas</vt:lpstr>
      <vt:lpstr>Garamond</vt:lpstr>
      <vt:lpstr>Karla</vt:lpstr>
      <vt:lpstr>Minion Pro</vt:lpstr>
      <vt:lpstr>Montserrat</vt:lpstr>
      <vt:lpstr>Source Sans Pro</vt:lpstr>
      <vt:lpstr>Times</vt:lpstr>
      <vt:lpstr>Times New Roman</vt:lpstr>
      <vt:lpstr>Wingdings</vt:lpstr>
      <vt:lpstr>Office Theme</vt:lpstr>
      <vt:lpstr>PowerPoint Presentation</vt:lpstr>
      <vt:lpstr>Index </vt:lpstr>
      <vt:lpstr>Unit  No 2: Version Control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Control</vt:lpstr>
      <vt:lpstr>Why Version Control?</vt:lpstr>
      <vt:lpstr>Why do we need Version Control?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Control: What is it?</vt:lpstr>
      <vt:lpstr>Version Control: Individual</vt:lpstr>
      <vt:lpstr>Version Control: Team</vt:lpstr>
      <vt:lpstr>Version Control: Types</vt:lpstr>
      <vt:lpstr>PowerPoint Presentation</vt:lpstr>
      <vt:lpstr>PowerPoint Presentation</vt:lpstr>
      <vt:lpstr>PowerPoint Presentation</vt:lpstr>
      <vt:lpstr>Version Control: Take Away Points</vt:lpstr>
      <vt:lpstr>PowerPoint Presentation</vt:lpstr>
      <vt:lpstr>Unit  No 2: Version Control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History</vt:lpstr>
      <vt:lpstr>What is Github?</vt:lpstr>
      <vt:lpstr>Git vs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 and install Git</vt:lpstr>
      <vt:lpstr>Introduce yourself to Git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TAG1</dc:creator>
  <cp:lastModifiedBy>Welcome</cp:lastModifiedBy>
  <cp:revision>290</cp:revision>
  <dcterms:created xsi:type="dcterms:W3CDTF">2014-09-01T09:33:59Z</dcterms:created>
  <dcterms:modified xsi:type="dcterms:W3CDTF">2023-01-24T06:24:05Z</dcterms:modified>
</cp:coreProperties>
</file>